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69" r:id="rId5"/>
    <p:sldId id="270" r:id="rId6"/>
    <p:sldId id="267" r:id="rId7"/>
    <p:sldId id="266" r:id="rId8"/>
    <p:sldId id="268" r:id="rId9"/>
    <p:sldId id="271" r:id="rId10"/>
    <p:sldId id="272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1416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1EAE77D2-B9C8-4D6B-BE88-26315D8F5B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85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FD09C5A3-B9AD-4E1E-B1E0-F5A43E44B5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887059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rules-of-thumb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721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722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722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2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3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3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23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723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3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3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3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3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3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3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4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4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4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4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4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4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4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4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4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4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5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25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725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5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5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5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5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5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5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5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6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6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6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6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6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6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6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6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6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26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727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7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7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7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7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7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27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727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727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2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2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2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728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728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37288" name="Picture 72" descr="ROT_152pi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244" y="6496614"/>
            <a:ext cx="2059191" cy="378055"/>
          </a:xfrm>
          <a:prstGeom prst="rect">
            <a:avLst/>
          </a:prstGeom>
          <a:noFill/>
        </p:spPr>
      </p:pic>
      <p:pic>
        <p:nvPicPr>
          <p:cNvPr id="137290" name="Picture 74" descr="SHIELD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18262"/>
            <a:ext cx="398511" cy="439737"/>
          </a:xfrm>
          <a:prstGeom prst="rect">
            <a:avLst/>
          </a:prstGeom>
          <a:noFill/>
        </p:spPr>
      </p:pic>
      <p:pic>
        <p:nvPicPr>
          <p:cNvPr id="137291" name="Picture 75" descr="PNW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04262" y="6418262"/>
            <a:ext cx="439737" cy="439737"/>
          </a:xfrm>
          <a:prstGeom prst="rect">
            <a:avLst/>
          </a:prstGeom>
          <a:noFill/>
        </p:spPr>
      </p:pic>
      <p:pic>
        <p:nvPicPr>
          <p:cNvPr id="1026" name="Picture 2" descr="C:\Users\kreynolds\Desktop\MVG logo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93" y="6386929"/>
            <a:ext cx="1052122" cy="46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951" y="6437314"/>
            <a:ext cx="371817" cy="4089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717" y="6417438"/>
            <a:ext cx="774497" cy="430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12" y="6378572"/>
            <a:ext cx="545675" cy="4710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B6D39-DB4D-441D-918B-75730DF9D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4AC88-E30E-4C8C-A3A8-AC623FB25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7B5AD-CBCD-40C7-8AC7-AEE54E491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DD27D-4EAF-4543-81EC-F6A942C88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7737E-87F4-4D5D-8E22-59DEC274C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3DFBC-7EDD-47D4-A060-97D4C37F7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95F27-5BE0-47B1-9764-5413B775D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17FA0-5775-436E-94D0-8896E73F9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C916-B717-4B57-8C72-6540283D3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33A6-EBE6-4557-8B57-C4028182B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619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61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619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61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1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620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62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622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62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624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62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2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625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62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2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62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62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62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62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62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50F39A4-857D-48DB-9BCB-F51E41C4EA9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MD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304801"/>
            <a:ext cx="7772400" cy="1447800"/>
          </a:xfrm>
        </p:spPr>
        <p:txBody>
          <a:bodyPr/>
          <a:lstStyle/>
          <a:p>
            <a:r>
              <a:rPr lang="en-US" sz="4000" dirty="0">
                <a:effectLst/>
              </a:rPr>
              <a:t>The Ecosystem Management Decision Support System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429000"/>
            <a:ext cx="6400800" cy="2590800"/>
          </a:xfrm>
        </p:spPr>
        <p:txBody>
          <a:bodyPr/>
          <a:lstStyle/>
          <a:p>
            <a:r>
              <a:rPr lang="en-US" sz="2000" dirty="0"/>
              <a:t>Keith Reynolds, USDA Forest Service</a:t>
            </a:r>
          </a:p>
          <a:p>
            <a:r>
              <a:rPr lang="en-US" sz="2000" dirty="0"/>
              <a:t>Steve Paplanus, Mountain View Business Group, LP</a:t>
            </a:r>
          </a:p>
          <a:p>
            <a:r>
              <a:rPr lang="en-US" sz="2000" dirty="0"/>
              <a:t>Marek </a:t>
            </a:r>
            <a:r>
              <a:rPr lang="en-US" sz="2000" dirty="0" err="1"/>
              <a:t>Druzdzel</a:t>
            </a:r>
            <a:r>
              <a:rPr lang="en-US" sz="2000" dirty="0"/>
              <a:t>, BayesFusion LLC</a:t>
            </a:r>
          </a:p>
          <a:p>
            <a:r>
              <a:rPr lang="en-US" sz="2000" dirty="0"/>
              <a:t>Clive Spenser, Logic Programming Assoc., LTD</a:t>
            </a:r>
          </a:p>
          <a:p>
            <a:r>
              <a:rPr lang="en-US" sz="2000" dirty="0"/>
              <a:t>Philip Murphy, </a:t>
            </a:r>
            <a:r>
              <a:rPr lang="en-US" sz="2000" dirty="0" err="1"/>
              <a:t>InfoHarvest</a:t>
            </a:r>
            <a:r>
              <a:rPr lang="en-US" sz="2000" dirty="0"/>
              <a:t>, Inc.</a:t>
            </a:r>
          </a:p>
          <a:p>
            <a:r>
              <a:rPr lang="en-US" sz="2000" dirty="0"/>
              <a:t>Bruce Miller, Rules of Thumb, Inc.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2014835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Latest features of version 7.0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horizon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map publishing services</a:t>
            </a:r>
          </a:p>
          <a:p>
            <a:pPr lvl="1"/>
            <a:r>
              <a:rPr lang="en-US" dirty="0" smtClean="0"/>
              <a:t>ArcGIS online</a:t>
            </a:r>
          </a:p>
          <a:p>
            <a:pPr lvl="1"/>
            <a:r>
              <a:rPr lang="en-US" dirty="0" err="1" smtClean="0"/>
              <a:t>MapServer</a:t>
            </a:r>
            <a:r>
              <a:rPr lang="en-US" dirty="0" smtClean="0"/>
              <a:t> (open source)</a:t>
            </a:r>
          </a:p>
          <a:p>
            <a:r>
              <a:rPr lang="en-US" dirty="0" smtClean="0"/>
              <a:t>Web-based </a:t>
            </a:r>
            <a:r>
              <a:rPr lang="en-US" dirty="0"/>
              <a:t>enterprise edition</a:t>
            </a:r>
          </a:p>
          <a:p>
            <a:r>
              <a:rPr lang="en-US" dirty="0"/>
              <a:t>Semantic editor </a:t>
            </a:r>
          </a:p>
          <a:p>
            <a:pPr lvl="1"/>
            <a:r>
              <a:rPr lang="en-US" dirty="0"/>
              <a:t>For ontologies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dirty="0"/>
              <a:t>System architecture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9112" y="6019800"/>
            <a:ext cx="5929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state-of-the-art, industrial strength, enterprise solution </a:t>
            </a:r>
          </a:p>
          <a:p>
            <a:pPr algn="ctr"/>
            <a:r>
              <a:rPr lang="en-US" dirty="0"/>
              <a:t>for environmental analysis and planning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2703" y="0"/>
            <a:ext cx="9369405" cy="59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EMDS 7.0 – 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First production release in February 1997</a:t>
            </a:r>
          </a:p>
          <a:p>
            <a:pPr lvl="1"/>
            <a:r>
              <a:rPr lang="en-US" sz="2000" dirty="0"/>
              <a:t>Version 7.0 just </a:t>
            </a:r>
            <a:r>
              <a:rPr lang="en-US" sz="2000" dirty="0" smtClean="0"/>
              <a:t>about to be released</a:t>
            </a:r>
            <a:endParaRPr lang="en-US" sz="2000" dirty="0"/>
          </a:p>
          <a:p>
            <a:r>
              <a:rPr lang="en-US" sz="2400" dirty="0"/>
              <a:t>A general application framework for designing and implementing knowledge-based decision support applications for environmental analysis and planning at any geographic scale or scales.  </a:t>
            </a:r>
          </a:p>
          <a:p>
            <a:r>
              <a:rPr lang="en-US" sz="2400" dirty="0"/>
              <a:t>Integrates GIS as well as knowledge-based reasoning and decision modeling technologies to provide decision support for a substantial portion of the adaptive management process of ecosystem management.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914400"/>
          </a:xfrm>
        </p:spPr>
        <p:txBody>
          <a:bodyPr/>
          <a:lstStyle/>
          <a:p>
            <a:r>
              <a:rPr lang="en-US" dirty="0"/>
              <a:t>Applications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8229600" cy="4525963"/>
          </a:xfrm>
        </p:spPr>
        <p:txBody>
          <a:bodyPr/>
          <a:lstStyle/>
          <a:p>
            <a:r>
              <a:rPr lang="en-US" sz="2400" dirty="0"/>
              <a:t>Some major examples</a:t>
            </a:r>
          </a:p>
          <a:p>
            <a:pPr lvl="1"/>
            <a:r>
              <a:rPr lang="en-US" sz="1600" dirty="0"/>
              <a:t>Ecological site classification, UK Forestry Commission</a:t>
            </a:r>
          </a:p>
          <a:p>
            <a:pPr lvl="1"/>
            <a:r>
              <a:rPr lang="en-US" sz="1600" dirty="0"/>
              <a:t>Timber suitability, </a:t>
            </a:r>
            <a:r>
              <a:rPr lang="en-US" sz="1600" dirty="0" err="1"/>
              <a:t>Tongass</a:t>
            </a:r>
            <a:r>
              <a:rPr lang="en-US" sz="1600" dirty="0"/>
              <a:t> NF</a:t>
            </a:r>
          </a:p>
          <a:p>
            <a:pPr lvl="1"/>
            <a:r>
              <a:rPr lang="en-US" sz="1600" dirty="0"/>
              <a:t>Aquatic/Riparian Effectiveness Monitoring Program , USFS Region 6</a:t>
            </a:r>
          </a:p>
          <a:p>
            <a:pPr lvl="1"/>
            <a:r>
              <a:rPr lang="en-US" sz="1600" dirty="0"/>
              <a:t>Spotted owl dispersal habitat, WA DNR</a:t>
            </a:r>
          </a:p>
          <a:p>
            <a:pPr lvl="1"/>
            <a:r>
              <a:rPr lang="en-US" sz="1600" dirty="0"/>
              <a:t>North Coast Watershed Assessment, State of CA</a:t>
            </a:r>
          </a:p>
          <a:p>
            <a:pPr lvl="1"/>
            <a:r>
              <a:rPr lang="en-US" sz="1600" dirty="0"/>
              <a:t>Soil impacts associated with logging and wildfire, Okanogan-Wenatchee NF</a:t>
            </a:r>
          </a:p>
          <a:p>
            <a:pPr lvl="1"/>
            <a:r>
              <a:rPr lang="en-US" sz="1600" dirty="0"/>
              <a:t>Integrated resource restoration and protection, USFS Region 1</a:t>
            </a:r>
          </a:p>
          <a:p>
            <a:pPr lvl="1"/>
            <a:r>
              <a:rPr lang="en-US" sz="1600" dirty="0"/>
              <a:t>Roads analysis for wildlife habitat, Tahoe NF</a:t>
            </a:r>
          </a:p>
          <a:p>
            <a:pPr lvl="1"/>
            <a:r>
              <a:rPr lang="en-US" sz="1600" dirty="0"/>
              <a:t>Wildland fuels, USFS WO and Regions, BLM, BIA, FWS, NPS</a:t>
            </a:r>
          </a:p>
          <a:p>
            <a:pPr lvl="1"/>
            <a:r>
              <a:rPr lang="en-US" sz="1600" dirty="0"/>
              <a:t>Managing critical loads associated with atmospheric S </a:t>
            </a:r>
            <a:r>
              <a:rPr lang="en-US" sz="1600" dirty="0" smtClean="0"/>
              <a:t>+ N deposition </a:t>
            </a:r>
            <a:r>
              <a:rPr lang="en-US" sz="1600" dirty="0"/>
              <a:t>in the southern Appalachians, US EPA</a:t>
            </a:r>
          </a:p>
          <a:p>
            <a:pPr lvl="1"/>
            <a:r>
              <a:rPr lang="en-US" sz="1600" dirty="0"/>
              <a:t>Integrated landscape restoration, Okanogan-Wenatchee NF</a:t>
            </a:r>
          </a:p>
          <a:p>
            <a:pPr lvl="1"/>
            <a:r>
              <a:rPr lang="en-US" sz="1600" dirty="0"/>
              <a:t>National terrestrial condition assessment, USFS national and Regions</a:t>
            </a:r>
            <a:endParaRPr lang="en-US" sz="2000" dirty="0"/>
          </a:p>
          <a:p>
            <a:r>
              <a:rPr lang="en-US" sz="2400" dirty="0"/>
              <a:t>Many other applications from around the world</a:t>
            </a:r>
          </a:p>
          <a:p>
            <a:pPr lvl="1"/>
            <a:r>
              <a:rPr lang="en-US" sz="2000" dirty="0">
                <a:hlinkClick r:id="rId2"/>
              </a:rPr>
              <a:t>http://en.wikipedia.org/wiki/EMDS</a:t>
            </a:r>
            <a:endParaRPr lang="en-US" sz="2000" dirty="0"/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EMDS platforms at version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ArcMap</a:t>
            </a:r>
          </a:p>
          <a:p>
            <a:r>
              <a:rPr lang="en-US" dirty="0"/>
              <a:t>QGIS</a:t>
            </a:r>
          </a:p>
          <a:p>
            <a:r>
              <a:rPr lang="en-US" dirty="0" err="1"/>
              <a:t>MapWindow</a:t>
            </a:r>
            <a:endParaRPr lang="en-US" dirty="0"/>
          </a:p>
          <a:p>
            <a:r>
              <a:rPr lang="en-US" dirty="0" err="1"/>
              <a:t>DotSpatial</a:t>
            </a:r>
            <a:endParaRPr lang="en-US" dirty="0"/>
          </a:p>
          <a:p>
            <a:r>
              <a:rPr lang="en-US" dirty="0"/>
              <a:t>On the horizon </a:t>
            </a:r>
          </a:p>
          <a:p>
            <a:pPr lvl="1"/>
            <a:r>
              <a:rPr lang="en-US" dirty="0"/>
              <a:t>A web-based enterprise edition (Azure Government Cloud)</a:t>
            </a:r>
          </a:p>
        </p:txBody>
      </p:sp>
    </p:spTree>
    <p:extLst>
      <p:ext uri="{BB962C8B-B14F-4D97-AF65-F5344CB8AC3E}">
        <p14:creationId xmlns:p14="http://schemas.microsoft.com/office/powerpoint/2010/main" val="71343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Databases supported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</a:t>
            </a:r>
          </a:p>
          <a:p>
            <a:pPr lvl="1"/>
            <a:r>
              <a:rPr lang="en-US" dirty="0"/>
              <a:t>SQLITE</a:t>
            </a:r>
          </a:p>
          <a:p>
            <a:pPr lvl="1"/>
            <a:r>
              <a:rPr lang="en-US" dirty="0"/>
              <a:t>SQL Server</a:t>
            </a:r>
          </a:p>
          <a:p>
            <a:pPr lvl="1"/>
            <a:r>
              <a:rPr lang="en-US" dirty="0"/>
              <a:t>Oracle</a:t>
            </a:r>
          </a:p>
          <a:p>
            <a:r>
              <a:rPr lang="en-US" dirty="0"/>
              <a:t>On the horizon</a:t>
            </a:r>
          </a:p>
          <a:p>
            <a:pPr lvl="1"/>
            <a:r>
              <a:rPr lang="en-US" dirty="0"/>
              <a:t>Azure SQL Server</a:t>
            </a:r>
          </a:p>
          <a:p>
            <a:pPr lvl="1"/>
            <a:r>
              <a:rPr lang="en-US" dirty="0"/>
              <a:t>Postgres</a:t>
            </a:r>
          </a:p>
        </p:txBody>
      </p:sp>
    </p:spTree>
    <p:extLst>
      <p:ext uri="{BB962C8B-B14F-4D97-AF65-F5344CB8AC3E}">
        <p14:creationId xmlns:p14="http://schemas.microsoft.com/office/powerpoint/2010/main" val="6373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Engines for core analytical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NetWeaver – logic processing</a:t>
            </a:r>
          </a:p>
          <a:p>
            <a:pPr lvl="1"/>
            <a:r>
              <a:rPr lang="en-US" dirty="0"/>
              <a:t>Supports design of very large, complex, abstract models</a:t>
            </a:r>
          </a:p>
          <a:p>
            <a:r>
              <a:rPr lang="en-US" dirty="0"/>
              <a:t>CDP – </a:t>
            </a:r>
            <a:r>
              <a:rPr lang="en-US" dirty="0" err="1"/>
              <a:t>multicriteria</a:t>
            </a:r>
            <a:r>
              <a:rPr lang="en-US" dirty="0"/>
              <a:t> decision analysis</a:t>
            </a:r>
          </a:p>
          <a:p>
            <a:pPr lvl="1"/>
            <a:r>
              <a:rPr lang="en-US" dirty="0"/>
              <a:t>Supports strategic and tactical planning</a:t>
            </a:r>
          </a:p>
          <a:p>
            <a:r>
              <a:rPr lang="en-US" dirty="0"/>
              <a:t>VisiRule – prolog-based decision trees</a:t>
            </a:r>
          </a:p>
          <a:p>
            <a:r>
              <a:rPr lang="en-US" dirty="0"/>
              <a:t>GeNIe – Bayesian networks</a:t>
            </a:r>
          </a:p>
          <a:p>
            <a:r>
              <a:rPr lang="en-US" dirty="0"/>
              <a:t>Workflows allow invoking any sequence of these engines</a:t>
            </a:r>
          </a:p>
        </p:txBody>
      </p:sp>
    </p:spTree>
    <p:extLst>
      <p:ext uri="{BB962C8B-B14F-4D97-AF65-F5344CB8AC3E}">
        <p14:creationId xmlns:p14="http://schemas.microsoft.com/office/powerpoint/2010/main" val="177522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of an EMDS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assessments</a:t>
            </a:r>
          </a:p>
          <a:p>
            <a:pPr lvl="1"/>
            <a:r>
              <a:rPr lang="en-US" dirty="0"/>
              <a:t>Defined by the set of layers and spatial extent</a:t>
            </a:r>
          </a:p>
          <a:p>
            <a:r>
              <a:rPr lang="en-US" dirty="0"/>
              <a:t>Multiple analyses within an assessment</a:t>
            </a:r>
          </a:p>
          <a:p>
            <a:r>
              <a:rPr lang="en-US" dirty="0"/>
              <a:t>Multiple scenarios within analyses (NW)</a:t>
            </a:r>
          </a:p>
          <a:p>
            <a:r>
              <a:rPr lang="en-US" dirty="0"/>
              <a:t>Analyses and scenarios can be compared with a change detection utility</a:t>
            </a:r>
          </a:p>
        </p:txBody>
      </p:sp>
    </p:spTree>
    <p:extLst>
      <p:ext uri="{BB962C8B-B14F-4D97-AF65-F5344CB8AC3E}">
        <p14:creationId xmlns:p14="http://schemas.microsoft.com/office/powerpoint/2010/main" val="60150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</a:p>
          <a:p>
            <a:r>
              <a:rPr lang="en-US" dirty="0"/>
              <a:t>Java</a:t>
            </a:r>
          </a:p>
          <a:p>
            <a:r>
              <a:rPr lang="en-US" dirty="0"/>
              <a:t>Python</a:t>
            </a:r>
          </a:p>
          <a:p>
            <a:r>
              <a:rPr lang="en-US" dirty="0"/>
              <a:t>C#</a:t>
            </a:r>
          </a:p>
          <a:p>
            <a:r>
              <a:rPr lang="en-US" dirty="0"/>
              <a:t>Tasks for these can be inserted anywhere in a sequence of analytical tasks (Windows Workflow)</a:t>
            </a:r>
          </a:p>
          <a:p>
            <a:pPr lvl="1"/>
            <a:r>
              <a:rPr lang="en-US" dirty="0"/>
              <a:t>Data analysis and summarization</a:t>
            </a:r>
          </a:p>
          <a:p>
            <a:pPr lvl="1"/>
            <a:r>
              <a:rPr lang="en-US" dirty="0"/>
              <a:t>Data transformation between analytical tasks</a:t>
            </a:r>
          </a:p>
        </p:txBody>
      </p:sp>
    </p:spTree>
    <p:extLst>
      <p:ext uri="{BB962C8B-B14F-4D97-AF65-F5344CB8AC3E}">
        <p14:creationId xmlns:p14="http://schemas.microsoft.com/office/powerpoint/2010/main" val="268812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853" y="1295400"/>
            <a:ext cx="8229600" cy="4525963"/>
          </a:xfrm>
        </p:spPr>
        <p:txBody>
          <a:bodyPr/>
          <a:lstStyle/>
          <a:p>
            <a:r>
              <a:rPr lang="en-US" sz="2400" dirty="0"/>
              <a:t>EMDS is built on the open source Windows Workflow Foundation</a:t>
            </a:r>
          </a:p>
          <a:p>
            <a:pPr lvl="1"/>
            <a:r>
              <a:rPr lang="en-US" sz="2000" dirty="0"/>
              <a:t>Supports task sequencing via Flowcharts, Sequential diagrams, and State Machines</a:t>
            </a:r>
          </a:p>
          <a:p>
            <a:r>
              <a:rPr lang="en-US" sz="2800" dirty="0"/>
              <a:t>Leveraging Trident</a:t>
            </a:r>
          </a:p>
          <a:p>
            <a:pPr lvl="1"/>
            <a:r>
              <a:rPr lang="en-US" sz="2000" dirty="0"/>
              <a:t>An open source workflow solution and editor from NOAA built on Windows Workflow</a:t>
            </a:r>
          </a:p>
          <a:p>
            <a:pPr lvl="1"/>
            <a:r>
              <a:rPr lang="en-US" sz="2000" dirty="0"/>
              <a:t>EMDS uses several UI and provenance structures from Trident</a:t>
            </a:r>
          </a:p>
          <a:p>
            <a:r>
              <a:rPr lang="en-US" sz="2800" dirty="0"/>
              <a:t>Workflow engines and editors</a:t>
            </a:r>
            <a:endParaRPr lang="en-US" dirty="0"/>
          </a:p>
          <a:p>
            <a:pPr lvl="1"/>
            <a:r>
              <a:rPr lang="en-US" sz="2400" dirty="0"/>
              <a:t>Activities programmed in VB or C#.</a:t>
            </a:r>
          </a:p>
          <a:p>
            <a:pPr lvl="1"/>
            <a:r>
              <a:rPr lang="en-US" sz="2400" dirty="0"/>
              <a:t>Call external scripts written in R, Python, or </a:t>
            </a:r>
            <a:r>
              <a:rPr lang="en-US" sz="2400" dirty="0" err="1"/>
              <a:t>Javascript</a:t>
            </a:r>
            <a:endParaRPr lang="en-US" sz="2400" dirty="0"/>
          </a:p>
          <a:p>
            <a:pPr lvl="1"/>
            <a:r>
              <a:rPr lang="en-US" sz="2400" dirty="0"/>
              <a:t>KNIME and </a:t>
            </a:r>
            <a:r>
              <a:rPr lang="en-US" sz="2400" dirty="0" err="1"/>
              <a:t>WexFlow</a:t>
            </a:r>
            <a:endParaRPr lang="en-US" sz="2400" dirty="0"/>
          </a:p>
          <a:p>
            <a:pPr lvl="2"/>
            <a:r>
              <a:rPr lang="en-US" sz="2000" dirty="0"/>
              <a:t>Data processing and statistics with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07523"/>
      </p:ext>
    </p:extLst>
  </p:cSld>
  <p:clrMapOvr>
    <a:masterClrMapping/>
  </p:clrMapOvr>
</p:sld>
</file>

<file path=ppt/theme/theme1.xml><?xml version="1.0" encoding="utf-8"?>
<a:theme xmlns:a="http://schemas.openxmlformats.org/drawingml/2006/main" name="kmr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kmr</Template>
  <TotalTime>922</TotalTime>
  <Pages>17</Pages>
  <Words>468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kmr</vt:lpstr>
      <vt:lpstr>The Ecosystem Management Decision Support System </vt:lpstr>
      <vt:lpstr>EMDS 7.0 – the basics</vt:lpstr>
      <vt:lpstr>Applications to date</vt:lpstr>
      <vt:lpstr>EMDS platforms at version 7</vt:lpstr>
      <vt:lpstr>Databases supported</vt:lpstr>
      <vt:lpstr>Engines for core analytical tasks</vt:lpstr>
      <vt:lpstr>Architecture of an EMDS project</vt:lpstr>
      <vt:lpstr>Scripting tools</vt:lpstr>
      <vt:lpstr>Workflows</vt:lpstr>
      <vt:lpstr>On the horizon</vt:lpstr>
      <vt:lpstr>System architecture</vt:lpstr>
    </vt:vector>
  </TitlesOfParts>
  <Company>Forest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EMDS system as an exercise in geodesign</dc:title>
  <dc:subject>EMDS system development</dc:subject>
  <dc:creator>Keith Morgan Reynolds</dc:creator>
  <cp:keywords>EMDS system status progress</cp:keywords>
  <dc:description/>
  <cp:lastModifiedBy>Reynolds, Keith -FS</cp:lastModifiedBy>
  <cp:revision>115</cp:revision>
  <cp:lastPrinted>1996-06-05T17:13:54Z</cp:lastPrinted>
  <dcterms:created xsi:type="dcterms:W3CDTF">2009-12-07T17:57:05Z</dcterms:created>
  <dcterms:modified xsi:type="dcterms:W3CDTF">2019-03-02T17:14:36Z</dcterms:modified>
</cp:coreProperties>
</file>